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69977281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69977281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69977281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69977281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06997728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06997728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069977281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069977281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069977281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069977281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6997728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6997728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069977281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069977281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and.love/" TargetMode="External"/><Relationship Id="rId4" Type="http://schemas.openxmlformats.org/officeDocument/2006/relationships/hyperlink" Target="https://docs.filecoin.io/basics/what-is-filecoin/blockchain/#consensus" TargetMode="External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filecoin.io/basics/the-blockchain/consensus/#" TargetMode="External"/><Relationship Id="rId4" Type="http://schemas.openxmlformats.org/officeDocument/2006/relationships/hyperlink" Target="https://spec.filecoin.io/#section-glossary.election-proof" TargetMode="External"/><Relationship Id="rId5" Type="http://schemas.openxmlformats.org/officeDocument/2006/relationships/hyperlink" Target="https://docs.filecoin.io/basics/the-blockchain/proofs/#winningpost" TargetMode="External"/><Relationship Id="rId6" Type="http://schemas.openxmlformats.org/officeDocument/2006/relationships/hyperlink" Target="https://docs.filecoin.io/basics/the-blockchain/consensus/#" TargetMode="External"/><Relationship Id="rId7" Type="http://schemas.openxmlformats.org/officeDocument/2006/relationships/hyperlink" Target="https://docs.filecoin.io/basics/the-blockchain/tipset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9: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Filecoin Blockchain &amp; Consensus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9450" y="3454050"/>
            <a:ext cx="4570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Content</a:t>
            </a:r>
            <a:r>
              <a:rPr lang="en-GB" sz="1800">
                <a:solidFill>
                  <a:schemeClr val="lt2"/>
                </a:solidFill>
              </a:rPr>
              <a:t> created by Brown Zhang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Researcher @ </a:t>
            </a:r>
            <a:r>
              <a:rPr lang="en-GB" sz="1800">
                <a:solidFill>
                  <a:schemeClr val="lt2"/>
                </a:solidFill>
              </a:rPr>
              <a:t>KEN Labs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Blockchain+Actors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highlight>
                  <a:srgbClr val="FFFFFF"/>
                </a:highlight>
              </a:rPr>
              <a:t>An </a:t>
            </a:r>
            <a:r>
              <a:rPr b="1" lang="en-GB" sz="1100">
                <a:highlight>
                  <a:srgbClr val="FFFFFF"/>
                </a:highlight>
              </a:rPr>
              <a:t>Actor</a:t>
            </a:r>
            <a:r>
              <a:rPr lang="en-GB" sz="1100">
                <a:highlight>
                  <a:srgbClr val="FFFFFF"/>
                </a:highlight>
              </a:rPr>
              <a:t> in the Filecoin Blockchain is the equivalent of the </a:t>
            </a:r>
            <a:r>
              <a:rPr b="1" lang="en-GB" sz="1100">
                <a:highlight>
                  <a:srgbClr val="FFFFFF"/>
                </a:highlight>
              </a:rPr>
              <a:t>smart contract</a:t>
            </a:r>
            <a:r>
              <a:rPr lang="en-GB" sz="1100">
                <a:highlight>
                  <a:srgbClr val="FFFFFF"/>
                </a:highlight>
              </a:rPr>
              <a:t> in the Ethereum Virtual Machine. It is essentially an ‘</a:t>
            </a:r>
            <a:r>
              <a:rPr b="1" lang="en-GB" sz="1100">
                <a:highlight>
                  <a:srgbClr val="FFFFFF"/>
                </a:highlight>
              </a:rPr>
              <a:t>object</a:t>
            </a:r>
            <a:r>
              <a:rPr lang="en-GB" sz="1100">
                <a:highlight>
                  <a:srgbClr val="FFFFFF"/>
                </a:highlight>
              </a:rPr>
              <a:t>’ in the Filecoin network with a </a:t>
            </a:r>
            <a:r>
              <a:rPr b="1" lang="en-GB" sz="1100">
                <a:highlight>
                  <a:srgbClr val="FFFFFF"/>
                </a:highlight>
              </a:rPr>
              <a:t>state</a:t>
            </a:r>
            <a:r>
              <a:rPr lang="en-GB" sz="1100">
                <a:highlight>
                  <a:srgbClr val="FFFFFF"/>
                </a:highlight>
              </a:rPr>
              <a:t> and a set of </a:t>
            </a:r>
            <a:r>
              <a:rPr b="1" lang="en-GB" sz="1100">
                <a:highlight>
                  <a:srgbClr val="FFFFFF"/>
                </a:highlight>
              </a:rPr>
              <a:t>methods</a:t>
            </a:r>
            <a:r>
              <a:rPr lang="en-GB" sz="1100">
                <a:highlight>
                  <a:srgbClr val="FFFFFF"/>
                </a:highlight>
              </a:rPr>
              <a:t> that can be used to interact with it.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rgbClr val="FFFFFF"/>
                </a:highlight>
              </a:rPr>
              <a:t>contains:</a:t>
            </a:r>
            <a:endParaRPr b="1"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highlight>
                  <a:srgbClr val="FFFFFF"/>
                </a:highlight>
              </a:rPr>
              <a:t>Built-in actors</a:t>
            </a:r>
            <a:r>
              <a:rPr lang="en-GB" sz="1100">
                <a:highlight>
                  <a:srgbClr val="FFFFFF"/>
                </a:highlight>
              </a:rPr>
              <a:t>：System Actor,Init actor,Cron Actor,Account Actor,Reward Actor,Storage Miner Actor,Storage Power Actor,Storage Market Actor… (</a:t>
            </a:r>
            <a:r>
              <a:rPr lang="en-GB" sz="1200">
                <a:highlight>
                  <a:srgbClr val="FFFFFF"/>
                </a:highlight>
              </a:rPr>
              <a:t>These actors power the Filecoin network as a decentralized storage network.)</a:t>
            </a:r>
            <a:endParaRPr sz="10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highlight>
                  <a:srgbClr val="FFFFFF"/>
                </a:highlight>
              </a:rPr>
              <a:t>User-programmable actors</a:t>
            </a:r>
            <a:r>
              <a:rPr lang="en-GB" sz="1100">
                <a:highlight>
                  <a:srgbClr val="FFFFFF"/>
                </a:highlight>
              </a:rPr>
              <a:t>:</a:t>
            </a:r>
            <a:r>
              <a:rPr lang="en-GB" sz="1200">
                <a:highlight>
                  <a:srgbClr val="FFFFFF"/>
                </a:highlight>
              </a:rPr>
              <a:t>User-programmable actors can also interact with built-in actors using the exported API from built-in actors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30725" y="785250"/>
            <a:ext cx="4179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Distributed randomness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highlight>
                  <a:srgbClr val="FFFFFF"/>
                </a:highlight>
              </a:rPr>
              <a:t>Filecoin uses distributed and publicly verifiable random beacon protocol - </a:t>
            </a:r>
            <a:r>
              <a:rPr b="1" lang="en-GB" sz="11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Drand</a:t>
            </a:r>
            <a:r>
              <a:rPr lang="en-GB" sz="1100">
                <a:highlight>
                  <a:srgbClr val="FFFFFF"/>
                </a:highlight>
              </a:rPr>
              <a:t> as the randomness beacon for the leader election during the </a:t>
            </a:r>
            <a:r>
              <a:rPr lang="en-GB" sz="11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expected consensus</a:t>
            </a:r>
            <a:r>
              <a:rPr lang="en-GB" sz="1100">
                <a:highlight>
                  <a:srgbClr val="FFFFFF"/>
                </a:highlight>
              </a:rPr>
              <a:t> to produce blocks. This </a:t>
            </a:r>
            <a:r>
              <a:rPr b="1" lang="en-GB" sz="1100">
                <a:highlight>
                  <a:srgbClr val="FFFFFF"/>
                </a:highlight>
              </a:rPr>
              <a:t>randomness guarantees</a:t>
            </a:r>
            <a:r>
              <a:rPr lang="en-GB" sz="1100">
                <a:highlight>
                  <a:srgbClr val="FFFFFF"/>
                </a:highlight>
              </a:rPr>
              <a:t> that the leader election is secret, fair, and verifiable.</a:t>
            </a:r>
            <a:endParaRPr sz="1100">
              <a:solidFill>
                <a:srgbClr val="595959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851" y="1450625"/>
            <a:ext cx="4373151" cy="2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855" y="1450625"/>
            <a:ext cx="4373150" cy="246054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730725" y="785250"/>
            <a:ext cx="4179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Nodes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</a:rPr>
              <a:t>Nodes in the Filecoin network are primarily identified in terms of the services they provide to serve the Filecoin storage network, including </a:t>
            </a:r>
            <a:r>
              <a:rPr b="1" lang="en-GB" sz="1200">
                <a:highlight>
                  <a:srgbClr val="FFFFFF"/>
                </a:highlight>
              </a:rPr>
              <a:t>chain verifier nodes</a:t>
            </a:r>
            <a:r>
              <a:rPr lang="en-GB" sz="1200">
                <a:highlight>
                  <a:srgbClr val="FFFFFF"/>
                </a:highlight>
              </a:rPr>
              <a:t>, </a:t>
            </a:r>
            <a:r>
              <a:rPr b="1" lang="en-GB" sz="1200">
                <a:highlight>
                  <a:srgbClr val="FFFFFF"/>
                </a:highlight>
              </a:rPr>
              <a:t>client nodes</a:t>
            </a:r>
            <a:r>
              <a:rPr lang="en-GB" sz="1200">
                <a:highlight>
                  <a:srgbClr val="FFFFFF"/>
                </a:highlight>
              </a:rPr>
              <a:t>, </a:t>
            </a:r>
            <a:r>
              <a:rPr b="1" lang="en-GB" sz="1200">
                <a:highlight>
                  <a:srgbClr val="FFFFFF"/>
                </a:highlight>
              </a:rPr>
              <a:t>storage provider nodes</a:t>
            </a:r>
            <a:r>
              <a:rPr lang="en-GB" sz="1200">
                <a:highlight>
                  <a:srgbClr val="FFFFFF"/>
                </a:highlight>
              </a:rPr>
              <a:t>, and </a:t>
            </a:r>
            <a:r>
              <a:rPr b="1" lang="en-GB" sz="1200">
                <a:highlight>
                  <a:srgbClr val="FFFFFF"/>
                </a:highlight>
              </a:rPr>
              <a:t>retrieval provider nodes.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Mainly include：Lotus, Venus, Forest</a:t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Addresses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</a:rPr>
              <a:t>In the Filecoin network, addresses are used to identify actors in the Filecoin state. 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f0/t0</a:t>
            </a:r>
            <a:r>
              <a:rPr lang="en-GB" sz="1200">
                <a:highlight>
                  <a:srgbClr val="FFFFFF"/>
                </a:highlight>
              </a:rPr>
              <a:t>: an ID address for an actor in a more “human friendly” way. 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f1/t1</a:t>
            </a:r>
            <a:r>
              <a:rPr lang="en-GB" sz="1200">
                <a:highlight>
                  <a:srgbClr val="FFFFFF"/>
                </a:highlight>
              </a:rPr>
              <a:t>: a secp256k1 wallet address with encrypted key pair.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f2/t2</a:t>
            </a:r>
            <a:r>
              <a:rPr lang="en-GB" sz="1200">
                <a:highlight>
                  <a:srgbClr val="FFFFFF"/>
                </a:highlight>
              </a:rPr>
              <a:t>: an address represents an actor (smart contract) and is assigned in a way that makes it safe to use during network forks.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f3/t3</a:t>
            </a:r>
            <a:r>
              <a:rPr lang="en-GB" sz="1200">
                <a:highlight>
                  <a:srgbClr val="FFFFFF"/>
                </a:highlight>
              </a:rPr>
              <a:t>: a BLS wallet address generated from a BLS public encryption key.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f4/t4</a:t>
            </a:r>
            <a:r>
              <a:rPr lang="en-GB" sz="1200">
                <a:highlight>
                  <a:srgbClr val="FFFFFF"/>
                </a:highlight>
              </a:rPr>
              <a:t>: the addresses which were created and assigned to user-defined actors by user-definable “address management” actors. 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88038"/>
                </a:solidFill>
                <a:highlight>
                  <a:srgbClr val="FBF7F0"/>
                </a:highlight>
                <a:latin typeface="Courier New"/>
                <a:ea typeface="Courier New"/>
                <a:cs typeface="Courier New"/>
                <a:sym typeface="Courier New"/>
              </a:rPr>
              <a:t>f410/t410</a:t>
            </a:r>
            <a:r>
              <a:rPr lang="en-GB" sz="1200">
                <a:highlight>
                  <a:srgbClr val="FFFFFF"/>
                </a:highlight>
              </a:rPr>
              <a:t>: the address space managed by Ethereum Address Manager (EAM) built-in actor. 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Consensus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OverView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highlight>
                  <a:srgbClr val="FFFFFF"/>
                </a:highlight>
              </a:rPr>
              <a:t>In the Filecoin blockchain, </a:t>
            </a:r>
            <a:r>
              <a:rPr b="1" lang="en-GB" sz="1100">
                <a:highlight>
                  <a:srgbClr val="FFFFFF"/>
                </a:highlight>
              </a:rPr>
              <a:t>network consensus</a:t>
            </a:r>
            <a:r>
              <a:rPr lang="en-GB" sz="1100">
                <a:highlight>
                  <a:srgbClr val="FFFFFF"/>
                </a:highlight>
              </a:rPr>
              <a:t> is achieved using the </a:t>
            </a:r>
            <a:r>
              <a:rPr b="1" lang="en-GB" sz="1100">
                <a:highlight>
                  <a:srgbClr val="FFFFFF"/>
                </a:highlight>
              </a:rPr>
              <a:t>Expected Consensus (EC) algorithm</a:t>
            </a:r>
            <a:r>
              <a:rPr lang="en-GB" sz="1100">
                <a:highlight>
                  <a:srgbClr val="FFFFFF"/>
                </a:highlight>
              </a:rPr>
              <a:t>, a </a:t>
            </a:r>
            <a:r>
              <a:rPr b="1" lang="en-GB" sz="1100">
                <a:highlight>
                  <a:srgbClr val="FFFFFF"/>
                </a:highlight>
              </a:rPr>
              <a:t>secret</a:t>
            </a:r>
            <a:r>
              <a:rPr lang="en-GB" sz="1100">
                <a:highlight>
                  <a:srgbClr val="FFFFFF"/>
                </a:highlight>
              </a:rPr>
              <a:t>, </a:t>
            </a:r>
            <a:r>
              <a:rPr b="1" lang="en-GB" sz="1100">
                <a:highlight>
                  <a:srgbClr val="FFFFFF"/>
                </a:highlight>
              </a:rPr>
              <a:t>fair</a:t>
            </a:r>
            <a:r>
              <a:rPr lang="en-GB" sz="1100">
                <a:highlight>
                  <a:srgbClr val="FFFFFF"/>
                </a:highlight>
              </a:rPr>
              <a:t> and </a:t>
            </a:r>
            <a:r>
              <a:rPr b="1" lang="en-GB" sz="1100">
                <a:highlight>
                  <a:srgbClr val="FFFFFF"/>
                </a:highlight>
              </a:rPr>
              <a:t>verifiable</a:t>
            </a:r>
            <a:r>
              <a:rPr lang="en-GB" sz="1100">
                <a:highlight>
                  <a:srgbClr val="FFFFFF"/>
                </a:highlight>
              </a:rPr>
              <a:t> consensus protocol used by the network to agree on the overall chain state at each epoch, including the storage power currently available in the network.</a:t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Consensus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A2A2A"/>
                </a:solidFill>
              </a:rPr>
              <a:t>Properties</a:t>
            </a:r>
            <a:endParaRPr b="1" sz="13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</a:rPr>
              <a:t>Expected Consensus (EC) has the following </a:t>
            </a:r>
            <a:r>
              <a:rPr b="1" lang="en-GB" sz="1200">
                <a:highlight>
                  <a:srgbClr val="FFFFFF"/>
                </a:highlight>
              </a:rPr>
              <a:t>properties</a:t>
            </a:r>
            <a:r>
              <a:rPr lang="en-GB" sz="1200">
                <a:highlight>
                  <a:srgbClr val="FFFFFF"/>
                </a:highlight>
              </a:rPr>
              <a:t>:</a:t>
            </a:r>
            <a:endParaRPr sz="1200"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-GB" sz="900">
                <a:highlight>
                  <a:srgbClr val="FFFFFF"/>
                </a:highlight>
              </a:rPr>
              <a:t>Each epoch has potentially multiple elected </a:t>
            </a:r>
            <a:r>
              <a:rPr b="1" lang="en-GB" sz="900">
                <a:highlight>
                  <a:srgbClr val="FFFFFF"/>
                </a:highlight>
              </a:rPr>
              <a:t>leaders</a:t>
            </a:r>
            <a:r>
              <a:rPr lang="en-GB" sz="900">
                <a:highlight>
                  <a:srgbClr val="FFFFFF"/>
                </a:highlight>
              </a:rPr>
              <a:t> who may propose a block.</a:t>
            </a:r>
            <a:endParaRPr sz="900"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>
                <a:highlight>
                  <a:srgbClr val="FFFFFF"/>
                </a:highlight>
              </a:rPr>
              <a:t>A winner is elected randomly from a set of network participants weighted according to the respective storage power they contribute to the Filecoin network.</a:t>
            </a:r>
            <a:endParaRPr sz="900"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>
                <a:highlight>
                  <a:srgbClr val="FFFFFF"/>
                </a:highlight>
              </a:rPr>
              <a:t>All blocks proposed are grouped together in a </a:t>
            </a:r>
            <a:r>
              <a:rPr i="1" lang="en-GB" sz="900">
                <a:highlight>
                  <a:srgbClr val="FFFFFF"/>
                </a:highlight>
              </a:rPr>
              <a:t>tipset</a:t>
            </a:r>
            <a:r>
              <a:rPr lang="en-GB" sz="900">
                <a:highlight>
                  <a:srgbClr val="FFFFFF"/>
                </a:highlight>
              </a:rPr>
              <a:t>, from which the final chain is selected.</a:t>
            </a:r>
            <a:endParaRPr sz="900"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>
                <a:highlight>
                  <a:srgbClr val="FFFFFF"/>
                </a:highlight>
              </a:rPr>
              <a:t>A block producer can be verified by any participant in the network.</a:t>
            </a:r>
            <a:endParaRPr sz="900"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>
                <a:highlight>
                  <a:srgbClr val="FFFFFF"/>
                </a:highlight>
              </a:rPr>
              <a:t>The identity of a block producer is anonymous until they release their block to the network.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Consensus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Steps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highlight>
                  <a:srgbClr val="FFFFFF"/>
                </a:highlight>
              </a:rPr>
              <a:t>EC involves the following steps at each </a:t>
            </a:r>
            <a:r>
              <a:rPr i="1" lang="en-GB" sz="1100" u="sng">
                <a:solidFill>
                  <a:srgbClr val="1C367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epoch</a:t>
            </a:r>
            <a:r>
              <a:rPr i="1" lang="en-GB" sz="1100">
                <a:highlight>
                  <a:srgbClr val="FFFFFF"/>
                </a:highlight>
              </a:rPr>
              <a:t> </a:t>
            </a:r>
            <a:r>
              <a:rPr lang="en-GB" sz="1100">
                <a:highlight>
                  <a:srgbClr val="FFFFFF"/>
                </a:highlight>
              </a:rPr>
              <a:t>:</a:t>
            </a:r>
            <a:endParaRPr sz="11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A storage provider checks to see if they are elected to propose a block by generating an </a:t>
            </a:r>
            <a:r>
              <a:rPr i="1" lang="en-GB" sz="12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election proof</a:t>
            </a:r>
            <a:r>
              <a:rPr lang="en-GB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Zero, one or multiple storage providers may be elected to propose a block.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Each potential block producer elected generates a storage proof using </a:t>
            </a:r>
            <a:r>
              <a:rPr lang="en-GB" sz="12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WinningPoSt</a:t>
            </a:r>
            <a:r>
              <a:rPr lang="en-GB" sz="1200">
                <a:highlight>
                  <a:srgbClr val="FFFFFF"/>
                </a:highlight>
              </a:rPr>
              <a:t> for a randomly selected </a:t>
            </a:r>
            <a:r>
              <a:rPr i="1" lang="en-GB" sz="12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sector</a:t>
            </a:r>
            <a:r>
              <a:rPr lang="en-GB" sz="1200">
                <a:highlight>
                  <a:srgbClr val="FFFFFF"/>
                </a:highlight>
              </a:rPr>
              <a:t> within in short window of time.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Blocks generated by block producers are grouped into a </a:t>
            </a:r>
            <a:r>
              <a:rPr lang="en-GB" sz="1200">
                <a:solidFill>
                  <a:srgbClr val="1C3678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tipset</a:t>
            </a:r>
            <a:r>
              <a:rPr lang="en-GB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The tipset that reflects the biggest amount of committed storage on the network is selected.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Using the selected tipset, the chain state is propagated.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>
                <a:highlight>
                  <a:srgbClr val="FFFFFF"/>
                </a:highlight>
              </a:rPr>
              <a:t>EC returns to step 1 in the next epoch.</a:t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66" name="Google Shape;166;p26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The Filecoin blockchain is a chain of tipsets rather than a chain of blocks. A tipset is a set of blocks with the same height and parent tipset. Therefore, multiple storage providers can produce blocks for each epoch to increase network throughput.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Each tipset is assigned a weight, so the consensus protocol directs nodes to build on the heaviest chain. This provides a certain level of security to the Filecoin network by preventing a node from intentionally intervening with other nodes to produce valid blocks.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